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66" r:id="rId4"/>
    <p:sldId id="269" r:id="rId5"/>
    <p:sldId id="267" r:id="rId6"/>
    <p:sldId id="272" r:id="rId7"/>
    <p:sldId id="274" r:id="rId8"/>
    <p:sldId id="268" r:id="rId9"/>
    <p:sldId id="271" r:id="rId10"/>
    <p:sldId id="275" r:id="rId11"/>
    <p:sldId id="277" r:id="rId12"/>
    <p:sldId id="278" r:id="rId13"/>
    <p:sldId id="258" r:id="rId14"/>
    <p:sldId id="279" r:id="rId15"/>
    <p:sldId id="280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73" r:id="rId24"/>
  </p:sldIdLst>
  <p:sldSz cx="14630400" cy="8229600"/>
  <p:notesSz cx="8229600" cy="14630400"/>
  <p:embeddedFontLst>
    <p:embeddedFont>
      <p:font typeface="Merriweather" panose="020B0604020202020204" charset="-52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Arial Black" panose="020B0A04020102020204" pitchFamily="34" charset="0"/>
      <p:bold r:id="rId31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878" autoAdjust="0"/>
    <p:restoredTop sz="94610"/>
  </p:normalViewPr>
  <p:slideViewPr>
    <p:cSldViewPr snapToGrid="0" snapToObjects="1">
      <p:cViewPr varScale="1">
        <p:scale>
          <a:sx n="53" d="100"/>
          <a:sy n="53" d="100"/>
        </p:scale>
        <p:origin x="114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7820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867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9669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5610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5607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778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5391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2334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554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985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9545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09151A">
              <a:alpha val="95000"/>
            </a:srgbClr>
          </a:solidFill>
          <a:ln/>
        </p:spPr>
      </p:sp>
      <p:pic>
        <p:nvPicPr>
          <p:cNvPr id="4" name="Image 1" descr="preencoded.png">
            <a:hlinkClick r:id="rId3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bleton.com/en/blog/extending-live-how-three-different-artists-approach-visuals-live-performance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ukrinform.ua/rubric-regions/3433408-u-centri-lvova-vistavili-109-poroznih-vizockiv-v-pamat-pro-vbitih-vorogom-ditej.html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1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rubryka.com/article/murals-in-support-of-ukrainians/" TargetMode="External"/><Relationship Id="rId5" Type="http://schemas.openxmlformats.org/officeDocument/2006/relationships/hyperlink" Target="https://uk.wikipedia.org/wiki/%D0%A1%D0%B2%D0%BE%D0%B1%D0%BE%D0%B4%D0%B0,_%D1%89%D0%BE_%D0%B2%D0%B5%D0%B4%D0%B5_%D0%BD%D0%B0%D1%80%D0%BE%D0%B4" TargetMode="External"/><Relationship Id="rId4" Type="http://schemas.openxmlformats.org/officeDocument/2006/relationships/hyperlink" Target="https://24tv.ua/svoboda-yaka-vede-narod-frantsiyi-pidtrimku-ukrayini-poshiryuyut_n188316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@HorsePenguin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hyperlink" Target="https://www.youtube.com/live/7WbAg7Y-Ugw?si=1G4uEM2IQPNVbENL" TargetMode="Externa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slideLayout" Target="../slideLayouts/slideLayout3.xml"/><Relationship Id="rId7" Type="http://schemas.openxmlformats.org/officeDocument/2006/relationships/hyperlink" Target="https://www.newrafael.com/" TargetMode="Externa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image" Target="../media/image7.png"/><Relationship Id="rId5" Type="http://schemas.openxmlformats.org/officeDocument/2006/relationships/hyperlink" Target="https://youtu.be/W6X0m4rUMiI?si=To2VnA_0IcH7OdYZ" TargetMode="External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youtu.be/t6NCcZH2Y6w?si=5V2k3y7Miq4E9G8I" TargetMode="External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k.wikipedia.org/w/index.php?title=%D0%A5%D0%90_%D0%A8%D1%83%D0%BB%D1%8C%D1%82&amp;action=edit&amp;redlink=1" TargetMode="External"/><Relationship Id="rId5" Type="http://schemas.openxmlformats.org/officeDocument/2006/relationships/image" Target="../media/image10.jpeg"/><Relationship Id="rId4" Type="http://schemas.openxmlformats.org/officeDocument/2006/relationships/hyperlink" Target="https://www.ukrinform.ua/rubric-regions/3433408-u-centri-lvova-vistavili-109-poroznih-vizockiv-v-pamat-pro-vbitih-vorogom-ditej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ikiart.org/uk/artists-by-art-movement/performans#!#resultType:masonry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rtsy.net/article/artsy-editorial-nine-artists-respond-to-climate-chang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blog.creativeflair.org/feminist-performance-art/" TargetMode="External"/><Relationship Id="rId4" Type="http://schemas.openxmlformats.org/officeDocument/2006/relationships/hyperlink" Target="https://www.glbthistory.org/performance-protest-politics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863798" y="1017143"/>
            <a:ext cx="7416403" cy="17466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F5F0F0"/>
                </a:solidFill>
                <a:latin typeface="Arial Black" panose="020B0A04020102020204" pitchFamily="34" charset="0"/>
                <a:ea typeface="Merriweather" pitchFamily="34" charset="-122"/>
                <a:cs typeface="Merriweather" pitchFamily="34" charset="-120"/>
              </a:rPr>
              <a:t>Сучасн</a:t>
            </a:r>
            <a:r>
              <a:rPr lang="uk-UA" sz="4850" dirty="0" smtClean="0">
                <a:solidFill>
                  <a:srgbClr val="F5F0F0"/>
                </a:solidFill>
                <a:latin typeface="Arial Black" panose="020B0A04020102020204" pitchFamily="34" charset="0"/>
                <a:ea typeface="Merriweather" pitchFamily="34" charset="-122"/>
                <a:cs typeface="Merriweather" pitchFamily="34" charset="-120"/>
              </a:rPr>
              <a:t>і тенденції </a:t>
            </a:r>
            <a:r>
              <a:rPr lang="en-US" sz="4850" dirty="0" err="1" smtClean="0">
                <a:solidFill>
                  <a:srgbClr val="F5F0F0"/>
                </a:solidFill>
                <a:latin typeface="Arial Black" panose="020B0A04020102020204" pitchFamily="34" charset="0"/>
                <a:ea typeface="Merriweather" pitchFamily="34" charset="-122"/>
                <a:cs typeface="Merriweather" pitchFamily="34" charset="-120"/>
              </a:rPr>
              <a:t>мистецтв</a:t>
            </a:r>
            <a:r>
              <a:rPr lang="uk-UA" sz="4850" dirty="0" smtClean="0">
                <a:solidFill>
                  <a:srgbClr val="F5F0F0"/>
                </a:solidFill>
                <a:latin typeface="Arial Black" panose="020B0A04020102020204" pitchFamily="34" charset="0"/>
                <a:ea typeface="Merriweather" pitchFamily="34" charset="-122"/>
                <a:cs typeface="Merriweather" pitchFamily="34" charset="-120"/>
              </a:rPr>
              <a:t>а</a:t>
            </a:r>
            <a:endParaRPr lang="en-US" sz="4850" dirty="0">
              <a:latin typeface="Arial Black" panose="020B0A040201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863798" y="4084082"/>
            <a:ext cx="7416403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 Black" panose="020B0A04020102020204" pitchFamily="34" charset="0"/>
                <a:ea typeface="Merriweather" pitchFamily="34" charset="-122"/>
                <a:cs typeface="Merriweather" pitchFamily="34" charset="-120"/>
              </a:rPr>
              <a:t>Ця презентація досліджує можливості впровадження сучасних напрямків мистецтва в освітній процес. Ви дізнаєтеся про актуальні тенденції в світовому мистецтві та отримаєте практичні поради щодо адаптації їх до шкільної програми.</a:t>
            </a:r>
            <a:endParaRPr lang="en-US" sz="1900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199" y="227927"/>
            <a:ext cx="5422702" cy="1041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endParaRPr lang="uk-UA" sz="5400" dirty="0" smtClean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54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Performance </a:t>
            </a:r>
            <a:r>
              <a:rPr lang="en-US" sz="5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Art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3798" y="266095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81199" y="1110932"/>
            <a:ext cx="13655040" cy="68482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6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формою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Тілесний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перформанс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Фокусується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тілі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художника як основному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інструменті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вираження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Може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включати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фізичні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вправи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танець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акробатику,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боді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-арт.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Об'єктний</a:t>
            </a:r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перформанс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Використовує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різноманітні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об'єкти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інструменти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матеріали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для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створення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вистави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ru-RU" sz="2400" b="1" i="1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Інтерактивний</a:t>
            </a:r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перформанс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Залучає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глядача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активної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участі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процесі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створення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мистецтва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b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Аудіовізуальний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перформанс</a:t>
            </a:r>
            <a:r>
              <a:rPr lang="ru-RU" sz="2400" b="1" i="1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	</a:t>
            </a:r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Поєднує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собі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елементи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звуку,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світла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та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відео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  <a:hlinkClick r:id="rId3"/>
              </a:rPr>
              <a:t> </a:t>
            </a:r>
            <a:endParaRPr lang="ru-RU" sz="24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6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199" y="227927"/>
            <a:ext cx="5422702" cy="1041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endParaRPr lang="uk-UA" sz="5400" dirty="0" smtClean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54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Performance </a:t>
            </a:r>
            <a:r>
              <a:rPr lang="en-US" sz="5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Art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3798" y="266095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2799" y="1349373"/>
            <a:ext cx="13030001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Різновиди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з </a:t>
            </a:r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елементами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3600" dirty="0" err="1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перфомансу</a:t>
            </a:r>
            <a:r>
              <a:rPr lang="ru-RU" sz="3600" dirty="0" smtClean="0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ru-RU" sz="3600" dirty="0">
              <a:solidFill>
                <a:schemeClr val="bg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Хепенінг</a:t>
            </a: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endParaRPr lang="ru-RU" sz="32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спонтанна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непередбачувана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форма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перформансу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яка часто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виникає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конкретному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місці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часі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Акція</a:t>
            </a: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endParaRPr lang="ru-RU" sz="3200" b="1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короткий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часто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провокативний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спрямований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привернення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уваги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певної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endParaRPr lang="uk-UA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Інсталяція</a:t>
            </a:r>
            <a:r>
              <a:rPr lang="ru-RU" sz="32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3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ru-RU" sz="3200" i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тривимірна</a:t>
            </a:r>
            <a:r>
              <a:rPr lang="ru-RU" sz="24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композиція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яка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включає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себе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елементи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перформансу</a:t>
            </a:r>
            <a:r>
              <a:rPr lang="ru-RU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8709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914400" y="2139433"/>
            <a:ext cx="4330002" cy="46638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uk-UA" sz="66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Інсталяція</a:t>
            </a:r>
          </a:p>
          <a:p>
            <a:pPr marL="0" indent="0">
              <a:lnSpc>
                <a:spcPts val="6050"/>
              </a:lnSpc>
              <a:buNone/>
            </a:pPr>
            <a:endParaRPr lang="uk-UA" sz="6600" dirty="0" smtClean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uk-UA" sz="66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Акція</a:t>
            </a:r>
          </a:p>
          <a:p>
            <a:pPr marL="0" indent="0">
              <a:lnSpc>
                <a:spcPts val="6050"/>
              </a:lnSpc>
              <a:buNone/>
            </a:pPr>
            <a:endParaRPr lang="uk-UA" sz="6600" dirty="0" smtClean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uk-UA" sz="660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Хепенінг</a:t>
            </a:r>
            <a:endParaRPr lang="uk-UA" sz="6600" dirty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 marL="0" indent="0">
              <a:lnSpc>
                <a:spcPts val="6050"/>
              </a:lnSpc>
              <a:buNone/>
            </a:pPr>
            <a:r>
              <a:rPr lang="uk-UA" sz="66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endParaRPr lang="en-US" sz="6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431511"/>
            <a:ext cx="5692775" cy="551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600" dirty="0" err="1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Концептуальне</a:t>
            </a:r>
            <a:r>
              <a:rPr lang="en-US" sz="36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uk-UA" sz="36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</a:t>
            </a:r>
            <a:r>
              <a:rPr lang="en-US" sz="360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истецтво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у Львові проводять акцію пам'яті вбитих росіянами дітей  / фото Андрій Садов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0582" y="1133225"/>
            <a:ext cx="8493760" cy="5662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132065" y="6803251"/>
            <a:ext cx="619785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«109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порожніх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візочків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«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війни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640582" y="7272434"/>
            <a:ext cx="8493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www.ukrinform.ua/rubric-regions/3433408-u-centri-lvova-vistavili-109-poroznih-vizockiv-v-pamat-pro-vbitih-vorogom-ditej.html</a:t>
            </a:r>
            <a:r>
              <a:rPr lang="ru-RU" dirty="0" smtClean="0"/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273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28424" y="662226"/>
            <a:ext cx="7687151" cy="13006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100"/>
              </a:lnSpc>
              <a:buNone/>
            </a:pPr>
            <a:r>
              <a:rPr lang="en-US" sz="40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Адаптація сучасного мистецтва</a:t>
            </a:r>
            <a:endParaRPr lang="en-US" sz="4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hape 1"/>
          <p:cNvSpPr/>
          <p:nvPr/>
        </p:nvSpPr>
        <p:spPr>
          <a:xfrm>
            <a:off x="728424" y="2275046"/>
            <a:ext cx="3739515" cy="2545913"/>
          </a:xfrm>
          <a:prstGeom prst="roundRect">
            <a:avLst>
              <a:gd name="adj" fmla="val 343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944166" y="2490788"/>
            <a:ext cx="2601754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Прості матеріали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944166" y="2940725"/>
            <a:ext cx="3308033" cy="1664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доступних матеріалів, таких як папір, картон, текстиль, щоб учні могли експериментувати з різними техніками.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4676061" y="2275046"/>
            <a:ext cx="3739515" cy="2545913"/>
          </a:xfrm>
          <a:prstGeom prst="roundRect">
            <a:avLst>
              <a:gd name="adj" fmla="val 343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891802" y="2490788"/>
            <a:ext cx="2601754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Проекти на тему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891802" y="2940725"/>
            <a:ext cx="3308033" cy="166449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Впровадження проектів, що стосуються актуальних проблем сучасності, наприклад, екології, соціальної справедливості.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Shape 7"/>
          <p:cNvSpPr/>
          <p:nvPr/>
        </p:nvSpPr>
        <p:spPr>
          <a:xfrm>
            <a:off x="728424" y="5029081"/>
            <a:ext cx="3739515" cy="2538174"/>
          </a:xfrm>
          <a:prstGeom prst="roundRect">
            <a:avLst>
              <a:gd name="adj" fmla="val 344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944166" y="5244822"/>
            <a:ext cx="2756654" cy="3251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Дискусії та критика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944166" y="5694759"/>
            <a:ext cx="3308033" cy="99869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Заохочення обговорення та критичного аналізу сучасних мистецьких творів.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Shape 10"/>
          <p:cNvSpPr/>
          <p:nvPr/>
        </p:nvSpPr>
        <p:spPr>
          <a:xfrm>
            <a:off x="4676061" y="5029081"/>
            <a:ext cx="3739515" cy="2538174"/>
          </a:xfrm>
          <a:prstGeom prst="roundRect">
            <a:avLst>
              <a:gd name="adj" fmla="val 3444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4891802" y="5244822"/>
            <a:ext cx="3308033" cy="6503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5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Креативність та експерименти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891802" y="6019919"/>
            <a:ext cx="3308033" cy="133159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2600"/>
              </a:lnSpc>
              <a:buNone/>
            </a:pPr>
            <a:r>
              <a:rPr lang="en-US" sz="16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Створення атмосфери, яка дозволяє учням експериментувати та виражати себе без обмежень.</a:t>
            </a:r>
            <a:endParaRPr lang="en-US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Поцілунок (Клімт)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8775" y="312419"/>
            <a:ext cx="7622194" cy="76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✨Нова українська версія відомої картини австрійського художника Густава  Клімта «Поцілунок» від Соломії Ковальчук. ✨A new Ukrainian version of  Austrian artist Gustav Klimt's famous painting &quot;The Kiss&quot; by Solomiya  Kovalchuk. 🎨... - Botscha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375" y="312419"/>
            <a:ext cx="6406222" cy="7656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222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Свобода, що веде народ — Вікіпеді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931" y="4156919"/>
            <a:ext cx="5101771" cy="33128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У Франції поширюють нову версію картини &quot;Свобода на барикадах&quot;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914" y="266861"/>
            <a:ext cx="5085806" cy="3250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9056914" y="3510588"/>
            <a:ext cx="52120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24tv.ua/svoboda-yaka-vede-narod-frantsiyi-pidtrimku-ukrayini-poshiryuyut_n1883164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8927011" y="7535459"/>
            <a:ext cx="547188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hlinkClick r:id="rId5"/>
              </a:rPr>
              <a:t>https://uk.wikipedia.org/wiki/%D0%A1%D0%B2%D0%BE%D0%B1%D0%BE%D0%B4%D0%B0,_%D1%89%D0%BE_%D0%B2%D0%B5%D0%B4%D0%B5_%</a:t>
            </a:r>
            <a:r>
              <a:rPr lang="ru-RU" sz="1100" dirty="0" smtClean="0">
                <a:hlinkClick r:id="rId5"/>
              </a:rPr>
              <a:t>D0%BD%D0%B0%D1%80%D0%BE%D0%B4</a:t>
            </a:r>
            <a:r>
              <a:rPr lang="ru-RU" sz="1100" dirty="0" smtClean="0"/>
              <a:t> </a:t>
            </a:r>
            <a:endParaRPr lang="ru-RU" sz="11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93029" y="7650875"/>
            <a:ext cx="59193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hlinkClick r:id="rId6"/>
              </a:rPr>
              <a:t>https://rubryka.com/article/murals-in-support-of-ukrainians</a:t>
            </a:r>
            <a:r>
              <a:rPr lang="ru-RU" dirty="0" smtClean="0">
                <a:hlinkClick r:id="rId6"/>
              </a:rPr>
              <a:t>/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10248" name="Picture 8" descr="мурали на підтримку українців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8" t="10985"/>
          <a:stretch/>
        </p:blipFill>
        <p:spPr bwMode="auto">
          <a:xfrm>
            <a:off x="1784935" y="104229"/>
            <a:ext cx="5427407" cy="7431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641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122908" y="500182"/>
            <a:ext cx="7870984" cy="11365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4450"/>
              </a:lnSpc>
              <a:buNone/>
            </a:pPr>
            <a:r>
              <a:rPr lang="en-US" sz="28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перформансів та інсталяцій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2908" y="1909524"/>
            <a:ext cx="909280" cy="145494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304961" y="2091333"/>
            <a:ext cx="2273379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Виконання ролей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304961" y="2484477"/>
            <a:ext cx="6688931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Розподіл ролей серед учнів, де кожен грає певну роль в інсталяції чи перформансі.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2908" y="3364468"/>
            <a:ext cx="909280" cy="1454944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7304961" y="3546277"/>
            <a:ext cx="2874645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Інтерактивні елементи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7304961" y="3939421"/>
            <a:ext cx="6688931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Включення інтерактивних елементів, що дозволяють глядачам брати участь у перформансі.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22908" y="4819412"/>
            <a:ext cx="909280" cy="1454944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304961" y="5001220"/>
            <a:ext cx="2273379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Обговорення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304961" y="5394365"/>
            <a:ext cx="6688931" cy="5819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Після виступу, обговорення концепції, емоцій та впливу на глядачів.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22908" y="6274356"/>
            <a:ext cx="909280" cy="1454944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7304961" y="6456164"/>
            <a:ext cx="2600206" cy="284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0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Створення інсталяції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7304961" y="6849308"/>
            <a:ext cx="6688931" cy="29098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250"/>
              </a:lnSpc>
              <a:buNone/>
            </a:pPr>
            <a:r>
              <a:rPr lang="en-US" sz="20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Створення інсталяції, яка відображає певні ідеї чи теми.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44974" y="906542"/>
            <a:ext cx="6384607" cy="6650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200"/>
              </a:lnSpc>
              <a:buNone/>
            </a:pPr>
            <a:r>
              <a:rPr lang="en-US" sz="41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Екологічне мистецтво</a:t>
            </a:r>
            <a:endParaRPr lang="en-US" sz="4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74" y="1890832"/>
            <a:ext cx="532090" cy="532090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44974" y="2635687"/>
            <a:ext cx="3055977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Переробка матеріалів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2"/>
          <p:cNvSpPr/>
          <p:nvPr/>
        </p:nvSpPr>
        <p:spPr>
          <a:xfrm>
            <a:off x="744974" y="3095863"/>
            <a:ext cx="3667363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вторинних матеріалів, таких як пластик, скло, метал, для створення нових мистецьких творів.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1544" y="1890832"/>
            <a:ext cx="532090" cy="532090"/>
          </a:xfrm>
          <a:prstGeom prst="rect">
            <a:avLst/>
          </a:prstGeom>
        </p:spPr>
      </p:pic>
      <p:sp>
        <p:nvSpPr>
          <p:cNvPr id="8" name="Text 3"/>
          <p:cNvSpPr/>
          <p:nvPr/>
        </p:nvSpPr>
        <p:spPr>
          <a:xfrm>
            <a:off x="4731544" y="2635687"/>
            <a:ext cx="2874050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Природні матеріали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4"/>
          <p:cNvSpPr/>
          <p:nvPr/>
        </p:nvSpPr>
        <p:spPr>
          <a:xfrm>
            <a:off x="4731544" y="3095863"/>
            <a:ext cx="3667482" cy="13620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природних матеріалів, таких як дерево, каміння, земля, для створення екологічно чистих творів.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4974" y="5096470"/>
            <a:ext cx="532090" cy="532090"/>
          </a:xfrm>
          <a:prstGeom prst="rect">
            <a:avLst/>
          </a:prstGeom>
        </p:spPr>
      </p:pic>
      <p:sp>
        <p:nvSpPr>
          <p:cNvPr id="11" name="Text 5"/>
          <p:cNvSpPr/>
          <p:nvPr/>
        </p:nvSpPr>
        <p:spPr>
          <a:xfrm>
            <a:off x="744974" y="5841325"/>
            <a:ext cx="2660690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Еко-арт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6"/>
          <p:cNvSpPr/>
          <p:nvPr/>
        </p:nvSpPr>
        <p:spPr>
          <a:xfrm>
            <a:off x="744974" y="6301502"/>
            <a:ext cx="3667363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мистецтва для привернення уваги до екологічних проблем.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544" y="5096470"/>
            <a:ext cx="532090" cy="532090"/>
          </a:xfrm>
          <a:prstGeom prst="rect">
            <a:avLst/>
          </a:prstGeom>
        </p:spPr>
      </p:pic>
      <p:sp>
        <p:nvSpPr>
          <p:cNvPr id="14" name="Text 7"/>
          <p:cNvSpPr/>
          <p:nvPr/>
        </p:nvSpPr>
        <p:spPr>
          <a:xfrm>
            <a:off x="4731544" y="5841325"/>
            <a:ext cx="2660690" cy="3325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20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Сталий розвиток</a:t>
            </a:r>
            <a:endParaRPr lang="en-US" sz="2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8"/>
          <p:cNvSpPr/>
          <p:nvPr/>
        </p:nvSpPr>
        <p:spPr>
          <a:xfrm>
            <a:off x="4731544" y="6301502"/>
            <a:ext cx="3667482" cy="10215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16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Впровадження тем сталого розвитку в навчальні програми з образотворчого мистецтва.</a:t>
            </a:r>
            <a:endParaRPr lang="en-US" sz="16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62464" y="1119902"/>
            <a:ext cx="7293293" cy="59138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4650"/>
              </a:lnSpc>
              <a:buNone/>
            </a:pPr>
            <a:r>
              <a:rPr lang="en-US" sz="37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Еко-арт: привернення уваги</a:t>
            </a:r>
            <a:endParaRPr lang="en-US" sz="37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62464" y="2089666"/>
            <a:ext cx="3767614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4900" dirty="0"/>
          </a:p>
        </p:txBody>
      </p:sp>
      <p:sp>
        <p:nvSpPr>
          <p:cNvPr id="5" name="Text 2"/>
          <p:cNvSpPr/>
          <p:nvPr/>
        </p:nvSpPr>
        <p:spPr>
          <a:xfrm>
            <a:off x="1363266" y="2950726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Свідомість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662464" y="3359825"/>
            <a:ext cx="3767614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Мистецтво може пробудити свідомість про екологічні проблеми та мотивувати людей до дій.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4"/>
          <p:cNvSpPr/>
          <p:nvPr/>
        </p:nvSpPr>
        <p:spPr>
          <a:xfrm>
            <a:off x="4713923" y="2089666"/>
            <a:ext cx="3767614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4900" dirty="0"/>
          </a:p>
        </p:txBody>
      </p:sp>
      <p:sp>
        <p:nvSpPr>
          <p:cNvPr id="8" name="Text 5"/>
          <p:cNvSpPr/>
          <p:nvPr/>
        </p:nvSpPr>
        <p:spPr>
          <a:xfrm>
            <a:off x="5414724" y="2950726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Інформація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6"/>
          <p:cNvSpPr/>
          <p:nvPr/>
        </p:nvSpPr>
        <p:spPr>
          <a:xfrm>
            <a:off x="4713923" y="3359825"/>
            <a:ext cx="3767614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Мистецькі проекти можуть служити інструментом для поширення інформації про екологічні питання.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662464" y="4930854"/>
            <a:ext cx="3767614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4900" dirty="0"/>
          </a:p>
        </p:txBody>
      </p:sp>
      <p:sp>
        <p:nvSpPr>
          <p:cNvPr id="11" name="Text 8"/>
          <p:cNvSpPr/>
          <p:nvPr/>
        </p:nvSpPr>
        <p:spPr>
          <a:xfrm>
            <a:off x="1363266" y="5791914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Діалог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9"/>
          <p:cNvSpPr/>
          <p:nvPr/>
        </p:nvSpPr>
        <p:spPr>
          <a:xfrm>
            <a:off x="662464" y="6201013"/>
            <a:ext cx="3767614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Мистецтво може стати платформою для діалогу та обговорення екологічних проблем.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10"/>
          <p:cNvSpPr/>
          <p:nvPr/>
        </p:nvSpPr>
        <p:spPr>
          <a:xfrm>
            <a:off x="4713923" y="4930854"/>
            <a:ext cx="3767614" cy="6246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4900"/>
              </a:lnSpc>
              <a:buNone/>
            </a:pPr>
            <a:r>
              <a:rPr lang="en-US" sz="49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4</a:t>
            </a:r>
            <a:endParaRPr lang="en-US" sz="4900" dirty="0"/>
          </a:p>
        </p:txBody>
      </p:sp>
      <p:sp>
        <p:nvSpPr>
          <p:cNvPr id="14" name="Text 11"/>
          <p:cNvSpPr/>
          <p:nvPr/>
        </p:nvSpPr>
        <p:spPr>
          <a:xfrm>
            <a:off x="5414724" y="5791914"/>
            <a:ext cx="2365891" cy="2956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300"/>
              </a:lnSpc>
              <a:buNone/>
            </a:pPr>
            <a:r>
              <a:rPr lang="en-US" sz="18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Натхнення</a:t>
            </a:r>
            <a:endParaRPr lang="en-US" sz="1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 12"/>
          <p:cNvSpPr/>
          <p:nvPr/>
        </p:nvSpPr>
        <p:spPr>
          <a:xfrm>
            <a:off x="4713923" y="6201013"/>
            <a:ext cx="3767614" cy="90868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ctr">
              <a:lnSpc>
                <a:spcPts val="2350"/>
              </a:lnSpc>
              <a:buNone/>
            </a:pPr>
            <a:r>
              <a:rPr lang="en-US" sz="14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Еко-арт може надихнути людей на створення власних екологічних проектів та ініціатив.</a:t>
            </a:r>
            <a:endParaRPr lang="en-US" sz="14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82002" y="614482"/>
            <a:ext cx="13066395" cy="13966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Сталий розвиток в образотворчому мистецтві</a:t>
            </a:r>
            <a:endParaRPr lang="en-US" sz="4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hape 1"/>
          <p:cNvSpPr/>
          <p:nvPr/>
        </p:nvSpPr>
        <p:spPr>
          <a:xfrm>
            <a:off x="782002" y="2457926"/>
            <a:ext cx="2177653" cy="1644968"/>
          </a:xfrm>
          <a:prstGeom prst="roundRect">
            <a:avLst>
              <a:gd name="adj" fmla="val 570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4" name="Text 2"/>
          <p:cNvSpPr/>
          <p:nvPr/>
        </p:nvSpPr>
        <p:spPr>
          <a:xfrm>
            <a:off x="1012984" y="3056930"/>
            <a:ext cx="122873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50" dirty="0"/>
          </a:p>
        </p:txBody>
      </p:sp>
      <p:sp>
        <p:nvSpPr>
          <p:cNvPr id="5" name="Text 3"/>
          <p:cNvSpPr/>
          <p:nvPr/>
        </p:nvSpPr>
        <p:spPr>
          <a:xfrm>
            <a:off x="3183017" y="2681288"/>
            <a:ext cx="3185160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Екологічні матеріали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3183017" y="3164443"/>
            <a:ext cx="10442019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Заохочення використання екологічно чистих та перероблених матеріалів у мистецьких проектах.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3071336" y="4087654"/>
            <a:ext cx="10665381" cy="15240"/>
          </a:xfrm>
          <a:prstGeom prst="roundRect">
            <a:avLst>
              <a:gd name="adj" fmla="val 615816"/>
            </a:avLst>
          </a:prstGeom>
          <a:solidFill>
            <a:srgbClr val="194A99"/>
          </a:solidFill>
          <a:ln/>
        </p:spPr>
      </p:sp>
      <p:sp>
        <p:nvSpPr>
          <p:cNvPr id="8" name="Shape 6"/>
          <p:cNvSpPr/>
          <p:nvPr/>
        </p:nvSpPr>
        <p:spPr>
          <a:xfrm>
            <a:off x="782002" y="4214574"/>
            <a:ext cx="4355425" cy="1644968"/>
          </a:xfrm>
          <a:prstGeom prst="roundRect">
            <a:avLst>
              <a:gd name="adj" fmla="val 570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1012984" y="4813578"/>
            <a:ext cx="167045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50" dirty="0"/>
          </a:p>
        </p:txBody>
      </p:sp>
      <p:sp>
        <p:nvSpPr>
          <p:cNvPr id="10" name="Text 8"/>
          <p:cNvSpPr/>
          <p:nvPr/>
        </p:nvSpPr>
        <p:spPr>
          <a:xfrm>
            <a:off x="5360789" y="4437936"/>
            <a:ext cx="3096458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Збереження ресурсів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5360789" y="4921091"/>
            <a:ext cx="8264247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Навчання економному використанню матеріалів та енергії в процесі створення мистецьких творів.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5249108" y="5844302"/>
            <a:ext cx="8487608" cy="15240"/>
          </a:xfrm>
          <a:prstGeom prst="roundRect">
            <a:avLst>
              <a:gd name="adj" fmla="val 615816"/>
            </a:avLst>
          </a:prstGeom>
          <a:solidFill>
            <a:srgbClr val="194A99"/>
          </a:solidFill>
          <a:ln/>
        </p:spPr>
      </p:sp>
      <p:sp>
        <p:nvSpPr>
          <p:cNvPr id="13" name="Shape 11"/>
          <p:cNvSpPr/>
          <p:nvPr/>
        </p:nvSpPr>
        <p:spPr>
          <a:xfrm>
            <a:off x="782002" y="5971223"/>
            <a:ext cx="6533198" cy="1644968"/>
          </a:xfrm>
          <a:prstGeom prst="roundRect">
            <a:avLst>
              <a:gd name="adj" fmla="val 5705"/>
            </a:avLst>
          </a:prstGeom>
          <a:solidFill>
            <a:srgbClr val="003180"/>
          </a:solidFill>
          <a:ln w="7620">
            <a:solidFill>
              <a:srgbClr val="194A99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1012984" y="6570226"/>
            <a:ext cx="156448" cy="44684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5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50" dirty="0"/>
          </a:p>
        </p:txBody>
      </p:sp>
      <p:sp>
        <p:nvSpPr>
          <p:cNvPr id="15" name="Text 13"/>
          <p:cNvSpPr/>
          <p:nvPr/>
        </p:nvSpPr>
        <p:spPr>
          <a:xfrm>
            <a:off x="7538561" y="6194584"/>
            <a:ext cx="3286006" cy="3490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1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Екологічне свідомість</a:t>
            </a:r>
            <a:endParaRPr lang="en-US" sz="21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4"/>
          <p:cNvSpPr/>
          <p:nvPr/>
        </p:nvSpPr>
        <p:spPr>
          <a:xfrm>
            <a:off x="7538561" y="6677739"/>
            <a:ext cx="6086475" cy="7150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00"/>
              </a:lnSpc>
              <a:buNone/>
            </a:pPr>
            <a:r>
              <a:rPr lang="en-US" sz="175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Виховання екологічного свідомість серед учнів через мистецькі проекти.</a:t>
            </a:r>
            <a:endParaRPr lang="en-US" sz="17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12971"/>
            <a:ext cx="994148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Сучасні тенденції в мистецтві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2017574"/>
            <a:ext cx="349305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200" b="1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Інтернет-мистецтво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3798" y="2933581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Цифрове мистецтво, віртуальна реальність та інтерактивні інсталяції стають все більш популярними.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63798" y="5129689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Впровадження VR-додатків може надати учнів унікальний досвід взаємодії з мистецькими творами.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372576" y="2017574"/>
            <a:ext cx="3898940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200" b="1" dirty="0" err="1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Концептуальне</a:t>
            </a:r>
            <a:r>
              <a:rPr lang="en-US" sz="3200" b="1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uk-UA" sz="3200" b="1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</a:t>
            </a:r>
            <a:r>
              <a:rPr lang="en-US" sz="3200" b="1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истецтво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5372576" y="2899648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Фокусується на ідеях та концепціях, а не на традиційних естетичних цінностях.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5372576" y="5120402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Заохочення учнів до критичного аналізу та обговорення концептуальних мистецьких творів.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9881354" y="2017574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200" b="1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Performance Art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9881354" y="2933581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Мистецтво, що включає в себе живий виступ, що може включати танці, музику, театр та інсталяції.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9881354" y="5117545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Організація майстер-класів з перформансу та заохочення учнів до створення власних виступів.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78073" y="611386"/>
            <a:ext cx="9137690" cy="6947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450"/>
              </a:lnSpc>
              <a:buNone/>
            </a:pPr>
            <a:r>
              <a:rPr lang="en-US" sz="43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Екологічно свідоме мистецтво</a:t>
            </a:r>
            <a:endParaRPr lang="en-US" sz="43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693" y="1893927"/>
            <a:ext cx="4234458" cy="2667953"/>
          </a:xfrm>
          <a:prstGeom prst="rect">
            <a:avLst/>
          </a:prstGeom>
        </p:spPr>
      </p:pic>
      <p:pic>
        <p:nvPicPr>
          <p:cNvPr id="4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7912" y="1893927"/>
            <a:ext cx="4234458" cy="2667953"/>
          </a:xfrm>
          <a:prstGeom prst="rect">
            <a:avLst/>
          </a:prstGeom>
        </p:spPr>
      </p:pic>
      <p:pic>
        <p:nvPicPr>
          <p:cNvPr id="5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10130" y="1893927"/>
            <a:ext cx="4234458" cy="2667953"/>
          </a:xfrm>
          <a:prstGeom prst="rect">
            <a:avLst/>
          </a:prstGeom>
        </p:spPr>
      </p:pic>
      <p:pic>
        <p:nvPicPr>
          <p:cNvPr id="6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5693" y="4739640"/>
            <a:ext cx="13059013" cy="26679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0813" y="1114187"/>
            <a:ext cx="5681782" cy="6768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5300"/>
              </a:lnSpc>
              <a:buNone/>
            </a:pPr>
            <a:r>
              <a:rPr lang="en-US" sz="42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Приклади Еко-арту</a:t>
            </a:r>
            <a:endParaRPr lang="en-US" sz="42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655" y="2224207"/>
            <a:ext cx="2163842" cy="1594366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3976926" y="3011329"/>
            <a:ext cx="119182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1</a:t>
            </a:r>
            <a:endParaRPr lang="en-US" sz="2100" dirty="0"/>
          </a:p>
        </p:txBody>
      </p:sp>
      <p:sp>
        <p:nvSpPr>
          <p:cNvPr id="5" name="Text 2"/>
          <p:cNvSpPr/>
          <p:nvPr/>
        </p:nvSpPr>
        <p:spPr>
          <a:xfrm>
            <a:off x="5367814" y="2440781"/>
            <a:ext cx="2707719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Land Art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3"/>
          <p:cNvSpPr/>
          <p:nvPr/>
        </p:nvSpPr>
        <p:spPr>
          <a:xfrm>
            <a:off x="5335072" y="2909054"/>
            <a:ext cx="8320683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Використання природних матеріалів та ландшафту для створення тимчасових або постійних мистецьких творів.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Shape 4"/>
          <p:cNvSpPr/>
          <p:nvPr/>
        </p:nvSpPr>
        <p:spPr>
          <a:xfrm>
            <a:off x="5172551" y="3830360"/>
            <a:ext cx="8645723" cy="15240"/>
          </a:xfrm>
          <a:prstGeom prst="roundRect">
            <a:avLst>
              <a:gd name="adj" fmla="val 596980"/>
            </a:avLst>
          </a:prstGeom>
          <a:solidFill>
            <a:srgbClr val="194A99"/>
          </a:solidFill>
          <a:ln/>
        </p:spPr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2734" y="3872627"/>
            <a:ext cx="4327684" cy="1594366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3955613" y="4453176"/>
            <a:ext cx="161925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2</a:t>
            </a:r>
            <a:endParaRPr lang="en-US" sz="2100" dirty="0"/>
          </a:p>
        </p:txBody>
      </p:sp>
      <p:sp>
        <p:nvSpPr>
          <p:cNvPr id="10" name="Text 6"/>
          <p:cNvSpPr/>
          <p:nvPr/>
        </p:nvSpPr>
        <p:spPr>
          <a:xfrm>
            <a:off x="6416993" y="4089202"/>
            <a:ext cx="2707719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Recycled Art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7"/>
          <p:cNvSpPr/>
          <p:nvPr/>
        </p:nvSpPr>
        <p:spPr>
          <a:xfrm>
            <a:off x="6416993" y="4557474"/>
            <a:ext cx="7238762" cy="69294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Переробка відходів в унікальні мистецькі твори, наприклад, скульптури, мозаїки, інсталяції.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Shape 8"/>
          <p:cNvSpPr/>
          <p:nvPr/>
        </p:nvSpPr>
        <p:spPr>
          <a:xfrm>
            <a:off x="6254472" y="5478780"/>
            <a:ext cx="7563803" cy="15240"/>
          </a:xfrm>
          <a:prstGeom prst="roundRect">
            <a:avLst>
              <a:gd name="adj" fmla="val 596980"/>
            </a:avLst>
          </a:prstGeom>
          <a:solidFill>
            <a:srgbClr val="194A99"/>
          </a:solidFill>
          <a:ln/>
        </p:spPr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813" y="5521047"/>
            <a:ext cx="6491526" cy="1594366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3960733" y="6101596"/>
            <a:ext cx="151567" cy="43314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3400"/>
              </a:lnSpc>
              <a:buNone/>
            </a:pPr>
            <a:r>
              <a:rPr lang="en-US" sz="2100" dirty="0">
                <a:solidFill>
                  <a:srgbClr val="E2E6E9"/>
                </a:solidFill>
                <a:latin typeface="Merriweather" pitchFamily="34" charset="0"/>
                <a:ea typeface="Merriweather" pitchFamily="34" charset="-122"/>
                <a:cs typeface="Merriweather" pitchFamily="34" charset="-120"/>
              </a:rPr>
              <a:t>3</a:t>
            </a:r>
            <a:endParaRPr lang="en-US" sz="2100" dirty="0"/>
          </a:p>
        </p:txBody>
      </p:sp>
      <p:sp>
        <p:nvSpPr>
          <p:cNvPr id="15" name="Text 10"/>
          <p:cNvSpPr/>
          <p:nvPr/>
        </p:nvSpPr>
        <p:spPr>
          <a:xfrm>
            <a:off x="7498913" y="5737622"/>
            <a:ext cx="2707719" cy="3383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Еко-Акції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11"/>
          <p:cNvSpPr/>
          <p:nvPr/>
        </p:nvSpPr>
        <p:spPr>
          <a:xfrm>
            <a:off x="7498913" y="6205894"/>
            <a:ext cx="6156841" cy="11093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r>
              <a:rPr lang="en-US" sz="24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Організація екологічно спрямованих мистецьких акцій, таких як прибирання пляжу, посадка дерев.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350198" y="2023348"/>
            <a:ext cx="617077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Наступні кроки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1"/>
          <p:cNvSpPr/>
          <p:nvPr/>
        </p:nvSpPr>
        <p:spPr>
          <a:xfrm>
            <a:off x="6350198" y="3164800"/>
            <a:ext cx="7416403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Запровадження сучасного мистецтва в освітній процес - це не тільки можливість ознайомити учнів з актуальними тенденціями, але й розвинути їх творчі здібності, критичне мислення та </a:t>
            </a:r>
            <a:r>
              <a:rPr lang="en-US" sz="1900" dirty="0" err="1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екологічну</a:t>
            </a: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свідомість</a:t>
            </a:r>
            <a:r>
              <a:rPr lang="uk-UA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2"/>
          <p:cNvSpPr/>
          <p:nvPr/>
        </p:nvSpPr>
        <p:spPr>
          <a:xfrm>
            <a:off x="6350198" y="5021699"/>
            <a:ext cx="7416403" cy="118443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Зробіть перший крок: впровадьте еко-арт у свої уроки, заохочуйте учнів до творчого використання вторинних матеріалів та участі в екологічних проектах.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0"/>
          <p:cNvSpPr/>
          <p:nvPr/>
        </p:nvSpPr>
        <p:spPr>
          <a:xfrm>
            <a:off x="1028085" y="481626"/>
            <a:ext cx="12554565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>
              <a:lnSpc>
                <a:spcPts val="6050"/>
              </a:lnSpc>
            </a:pPr>
            <a:r>
              <a:rPr lang="uk-UA" sz="5000" b="1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Цікаво знати про канал </a:t>
            </a:r>
            <a:r>
              <a:rPr lang="en-US" sz="5000" b="1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Horse &amp; Penguin</a:t>
            </a:r>
            <a:endParaRPr lang="en-US" sz="5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017015" y="5932071"/>
            <a:ext cx="642300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https://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www.youtube.com/live/7WbAg7Y-Ugw?si=1G4uEM2IQPNVbENL</a:t>
            </a:r>
            <a:r>
              <a:rPr lang="ru-RU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0" y="0"/>
            <a:ext cx="14630400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  <a:t/>
            </a:r>
            <a:br>
              <a:rPr kumimoji="0" lang="ru-RU" altLang="ru-RU" sz="700" b="0" i="0" u="none" strike="noStrike" cap="none" normalizeH="0" baseline="0" smtClean="0">
                <a:ln>
                  <a:noFill/>
                </a:ln>
                <a:solidFill>
                  <a:srgbClr val="000000"/>
                </a:solidFill>
                <a:effectLst/>
                <a:latin typeface="Roboto"/>
              </a:rPr>
            </a:br>
            <a:endParaRPr kumimoji="0" lang="ru-RU" altLang="ru-RU" sz="700" b="0" i="0" u="none" strike="noStrike" cap="none" normalizeH="0" baseline="0" smtClean="0">
              <a:ln>
                <a:noFill/>
              </a:ln>
              <a:solidFill>
                <a:srgbClr val="000000"/>
              </a:solidFill>
              <a:effectLst/>
              <a:latin typeface="Roboto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315200" y="2650530"/>
            <a:ext cx="6431191" cy="27084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Сучасне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 </a:t>
            </a:r>
            <a:r>
              <a:rPr kumimoji="0" lang="ru-RU" altLang="ru-RU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altLang="ru-RU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зрозуміти</a:t>
            </a:r>
            <a:endParaRPr kumimoji="0" lang="ru-RU" alt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 </a:t>
            </a:r>
            <a:r>
              <a:rPr kumimoji="0" lang="ru-RU" altLang="ru-RU" sz="4400" b="1" i="0" u="none" strike="noStrike" cap="none" normalizeH="0" baseline="0" dirty="0" err="1" smtClean="0">
                <a:ln>
                  <a:noFill/>
                </a:ln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навіщо</a:t>
            </a:r>
            <a:endParaRPr kumimoji="0" lang="ru-RU" altLang="ru-RU" sz="44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44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/>
          <a:srcRect l="5500" t="16111" r="73812" b="22408"/>
          <a:stretch/>
        </p:blipFill>
        <p:spPr>
          <a:xfrm>
            <a:off x="545485" y="2023547"/>
            <a:ext cx="5693552" cy="5710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333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12971"/>
            <a:ext cx="994148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Сучасні</a:t>
            </a:r>
            <a:r>
              <a:rPr lang="en-US" sz="485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тенденції в мистецтві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1"/>
          <p:cNvSpPr/>
          <p:nvPr/>
        </p:nvSpPr>
        <p:spPr>
          <a:xfrm>
            <a:off x="863798" y="2301240"/>
            <a:ext cx="349305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Інтернет-мистецтво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863798" y="2933581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Цифрове мистецтво, віртуальна реальність та інтерактивні інсталяції стають все більш популярними.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863798" y="5129689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Впровадження VR-додатків може надати учнів унікальний досвід взаємодії з мистецькими творами.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0805279" y="5614798"/>
            <a:ext cx="3483429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anose="020B0604020202020204" pitchFamily="34" charset="0"/>
              <a:buChar char="•"/>
            </a:pP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Джеремі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Бейлі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 —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відомий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своїми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перформансами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вигляді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використанням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доповненої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реальності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Джеремі Бейлі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4538" y="5129689"/>
            <a:ext cx="4470400" cy="2514600"/>
          </a:xfrm>
          <a:prstGeom prst="rect">
            <a:avLst/>
          </a:prstGeom>
        </p:spPr>
      </p:pic>
      <p:pic>
        <p:nvPicPr>
          <p:cNvPr id="1026" name="Picture 2" descr="рафаель розендал мом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9" b="10153"/>
          <a:stretch/>
        </p:blipFill>
        <p:spPr bwMode="auto">
          <a:xfrm>
            <a:off x="5055251" y="2010311"/>
            <a:ext cx="3045948" cy="2865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10914135" y="4404667"/>
            <a:ext cx="326571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solidFill>
                  <a:schemeClr val="bg1"/>
                </a:solidFill>
                <a:hlinkClick r:id="rId7"/>
              </a:rPr>
              <a:t>https://www.newrafael.com/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endParaRPr lang="ru-RU" sz="2000" dirty="0">
              <a:solidFill>
                <a:schemeClr val="bg1"/>
              </a:solidFill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43" r="10399"/>
          <a:stretch/>
        </p:blipFill>
        <p:spPr>
          <a:xfrm>
            <a:off x="8255794" y="2067776"/>
            <a:ext cx="2365828" cy="2807595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10805279" y="2217084"/>
            <a:ext cx="42236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Рафаель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Розендал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(1980) —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візуальний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художник,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який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використовує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своє</a:t>
            </a:r>
            <a:r>
              <a:rPr lang="ru-RU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полотно</a:t>
            </a:r>
            <a:endParaRPr lang="ru-RU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5055251" y="2010311"/>
            <a:ext cx="0" cy="54930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7872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7589" y="435765"/>
            <a:ext cx="13544550" cy="72789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Чому</a:t>
            </a:r>
            <a:r>
              <a:rPr lang="ru-RU" sz="4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інтернет</a:t>
            </a:r>
            <a:r>
              <a:rPr lang="ru-RU" sz="4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lang="ru-RU" sz="4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000" b="1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важливе</a:t>
            </a:r>
            <a:r>
              <a:rPr lang="ru-RU" sz="4000" b="1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ru-RU" sz="4000" b="1" i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uk-UA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Розширення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меж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інтернет-мистецтво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виходить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за рамки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традиційних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галерей і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музеїв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роблячи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доступним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ширшої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аудиторії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ru-RU" sz="2800" i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спілкування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інтерактивність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нет-арту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дозволяє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людям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взаємодіяти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з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мистецтвом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новим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чином,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створюючи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нові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форми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спілкування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endParaRPr lang="ru-RU" sz="2800" i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Виклики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традиційним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уявленням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мистецтво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: нет-арт часто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піддає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сумніву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традиційні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уявлення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про авторство,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оригінальність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і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цінність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i="0" dirty="0" err="1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sz="2800" i="0" dirty="0" smtClean="0">
                <a:solidFill>
                  <a:schemeClr val="bg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sz="2800" b="1" i="0" dirty="0" smtClean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601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12971"/>
            <a:ext cx="994148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Сучасні тенденції в мистецтві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63798" y="2301240"/>
            <a:ext cx="3898940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Концептуальне</a:t>
            </a:r>
            <a:r>
              <a:rPr lang="en-US" sz="2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</a:t>
            </a:r>
            <a:r>
              <a:rPr lang="en-US" sz="240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истецтво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63798" y="3319105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Фокусується на ідеях та концепціях, а не на традиційних естетичних цінностях.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63798" y="5120402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Заохочення учнів до критичного аналізу та обговорення концептуальних мистецьких творів.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5083444" y="2151812"/>
            <a:ext cx="0" cy="54930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3" name="Прямоугольник 2"/>
          <p:cNvSpPr/>
          <p:nvPr/>
        </p:nvSpPr>
        <p:spPr>
          <a:xfrm>
            <a:off x="5949992" y="6543758"/>
            <a:ext cx="8032708" cy="1231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сучасний</a:t>
            </a:r>
            <a:r>
              <a:rPr lang="ru-RU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художник Мирослав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Яремак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виставка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Ретроперспект</a:t>
            </a:r>
            <a:r>
              <a:rPr lang="ru-RU" sz="20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</a:p>
          <a:p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повне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відео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телекомпанії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ВЕЖА</a:t>
            </a:r>
          </a:p>
          <a:p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https</a:t>
            </a:r>
            <a:r>
              <a:rPr lang="en-US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://</a:t>
            </a:r>
            <a:r>
              <a:rPr lang="en-US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youtu.be/W6X0m4rUMiI?si=To2VnA_0IcH7OdYZ</a:t>
            </a:r>
            <a:r>
              <a:rPr lang="uk-UA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Концептуальне мистецтво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348" end="102820.43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00793" y="2151812"/>
            <a:ext cx="6927808" cy="389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708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12971"/>
            <a:ext cx="994148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Сучасні тенденції в мистецтві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863798" y="2301240"/>
            <a:ext cx="3898940" cy="77104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 err="1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Концептуальне</a:t>
            </a:r>
            <a:r>
              <a:rPr lang="en-US" sz="2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uk-UA" sz="24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</a:t>
            </a:r>
            <a:r>
              <a:rPr lang="en-US" sz="240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истецтво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 5"/>
          <p:cNvSpPr/>
          <p:nvPr/>
        </p:nvSpPr>
        <p:spPr>
          <a:xfrm>
            <a:off x="863798" y="3319105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Фокусується на ідеях та концепціях, а не на традиційних естетичних цінностях.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863798" y="5120402"/>
            <a:ext cx="3898940" cy="19740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Заохочення учнів до критичного аналізу та обговорення концептуальних мистецьких творів.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Animated Van Gogh - Beethoven Moonlight Sonat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44959" y="2117916"/>
            <a:ext cx="7275348" cy="409238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5157848" y="6555466"/>
            <a:ext cx="879586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Шедевр Ван Гога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освітлений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зсередини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чарівним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світлом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прихованим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душі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Шедевр Ван Гога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був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глибоко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освітлений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власним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внутрішнім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світлом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щоб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розкрити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його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барви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приховані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напівтемряві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зоряної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ночі</a:t>
            </a:r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181601" y="7540543"/>
            <a:ext cx="5969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hlinkClick r:id="rId6"/>
              </a:rPr>
              <a:t>https://youtu.be/t6NCcZH2Y6w?si=5V2k3y7Miq4E9G8I</a:t>
            </a:r>
            <a:r>
              <a:rPr lang="en-US" dirty="0" smtClean="0"/>
              <a:t> </a:t>
            </a:r>
            <a:endParaRPr lang="ru-RU" dirty="0"/>
          </a:p>
        </p:txBody>
      </p:sp>
      <p:cxnSp>
        <p:nvCxnSpPr>
          <p:cNvPr id="13" name="Прямая соединительная линия 12"/>
          <p:cNvCxnSpPr/>
          <p:nvPr/>
        </p:nvCxnSpPr>
        <p:spPr>
          <a:xfrm>
            <a:off x="4912963" y="2170836"/>
            <a:ext cx="0" cy="54930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0064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92238" y="1330582"/>
            <a:ext cx="3155752" cy="86379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uk-UA" sz="485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Інсталяція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914400" y="431511"/>
            <a:ext cx="5692775" cy="55108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3600" dirty="0" err="1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Концептуальне</a:t>
            </a:r>
            <a:r>
              <a:rPr lang="en-US" sz="36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uk-UA" sz="36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</a:t>
            </a:r>
            <a:r>
              <a:rPr lang="en-US" sz="3600" dirty="0" err="1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истецтво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у Львові проводять акцію пам'яті вбитих росіянами дітей  / фото Андрій Садовий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796" y="2726204"/>
            <a:ext cx="5692775" cy="379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39838" y="6610804"/>
            <a:ext cx="59657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«109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порожніх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візочків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«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Ціна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війни</a:t>
            </a:r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400" b="1" i="0" dirty="0">
              <a:solidFill>
                <a:schemeClr val="bg1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14582" y="7079987"/>
            <a:ext cx="5791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4"/>
              </a:rPr>
              <a:t>https://</a:t>
            </a:r>
            <a:r>
              <a:rPr lang="ru-RU" dirty="0" smtClean="0">
                <a:hlinkClick r:id="rId4"/>
              </a:rPr>
              <a:t>www.ukrinform.ua/rubric-regions/3433408-u-centri-lvova-vistavili-109-poroznih-vizockiv-v-pamat-pro-vbitih-vorogom-ditej.html</a:t>
            </a:r>
            <a:r>
              <a:rPr lang="ru-RU" dirty="0" smtClean="0"/>
              <a:t> </a:t>
            </a:r>
            <a:endParaRPr lang="ru-RU" dirty="0"/>
          </a:p>
        </p:txBody>
      </p:sp>
      <p:pic>
        <p:nvPicPr>
          <p:cNvPr id="2052" name="Picture 4" descr="https://upload.wikimedia.org/wikipedia/commons/thumb/9/9f/Trash_People_at_Cologne.jpg/220px-Trash_People_at_Cologn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6724" y="309203"/>
            <a:ext cx="4702176" cy="6262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7972425" y="6633715"/>
            <a:ext cx="465137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  <a:hlinkClick r:id="rId6" tooltip="ХА Шульт (ще не написана)"/>
              </a:rPr>
              <a:t>ХА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  <a:hlinkClick r:id="rId6" tooltip="ХА Шульт (ще не написана)"/>
              </a:rPr>
              <a:t>Шульт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«</a:t>
            </a:r>
            <a:r>
              <a:rPr lang="ru-RU" sz="2400" b="1" i="1" dirty="0" err="1" smtClean="0">
                <a:solidFill>
                  <a:schemeClr val="bg1"/>
                </a:solidFill>
                <a:latin typeface="Arial" panose="020B0604020202020204" pitchFamily="34" charset="0"/>
              </a:rPr>
              <a:t>Мусорні</a:t>
            </a:r>
            <a:r>
              <a:rPr lang="ru-RU" sz="2400" b="1" i="1" dirty="0" smtClean="0">
                <a:solidFill>
                  <a:schemeClr val="bg1"/>
                </a:solidFill>
                <a:latin typeface="Arial" panose="020B0604020202020204" pitchFamily="34" charset="0"/>
              </a:rPr>
              <a:t> люди»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 </a:t>
            </a:r>
            <a:endParaRPr lang="ru-RU" sz="2400" b="1" dirty="0" smtClean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перед </a:t>
            </a:r>
            <a:r>
              <a:rPr lang="ru-RU" sz="2400" b="1" dirty="0" err="1">
                <a:solidFill>
                  <a:schemeClr val="bg1"/>
                </a:solidFill>
                <a:latin typeface="Arial" panose="020B0604020202020204" pitchFamily="34" charset="0"/>
              </a:rPr>
              <a:t>Кельнським</a:t>
            </a: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</a:rPr>
              <a:t> собором.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50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863798" y="912971"/>
            <a:ext cx="9941481" cy="77128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6050"/>
              </a:lnSpc>
              <a:buNone/>
            </a:pPr>
            <a:r>
              <a:rPr lang="en-US" sz="485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Сучасні тенденції в мистецтві</a:t>
            </a:r>
            <a:endParaRPr lang="en-US" sz="48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3798" y="266095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r>
              <a:rPr lang="en-US" sz="2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Performance Art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 8"/>
          <p:cNvSpPr/>
          <p:nvPr/>
        </p:nvSpPr>
        <p:spPr>
          <a:xfrm>
            <a:off x="863798" y="3293297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Мистецтво, що включає в себе живий виступ, </a:t>
            </a:r>
            <a:r>
              <a:rPr lang="en-US" sz="1900" dirty="0" err="1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що</a:t>
            </a: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en-US" sz="1900" dirty="0" err="1" smtClean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може</a:t>
            </a:r>
            <a:r>
              <a:rPr lang="en-US" sz="1900" dirty="0" smtClean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</a:t>
            </a: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включати танці, музику, театр та інсталяції.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863798" y="5094594"/>
            <a:ext cx="3898940" cy="157924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1900" dirty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Організація майстер-класів з перформансу та заохочення учнів до створення власних виступів.</a:t>
            </a:r>
            <a:endParaRPr lang="en-US" sz="1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5005952" y="2176910"/>
            <a:ext cx="0" cy="5493076"/>
          </a:xfrm>
          <a:prstGeom prst="line">
            <a:avLst/>
          </a:prstGeom>
          <a:ln/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Прямоугольник 4"/>
          <p:cNvSpPr/>
          <p:nvPr/>
        </p:nvSpPr>
        <p:spPr>
          <a:xfrm>
            <a:off x="9757301" y="4046285"/>
            <a:ext cx="3200399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50" dirty="0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Йозеф</a:t>
            </a:r>
          </a:p>
          <a:p>
            <a:pPr algn="ctr"/>
            <a:r>
              <a:rPr lang="ru-RU" sz="5400" b="1" cap="none" spc="50" dirty="0" err="1" smtClean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Бойс</a:t>
            </a:r>
            <a:endParaRPr lang="ru-RU" sz="5400" b="1" cap="none" spc="50" dirty="0">
              <a:ln w="0"/>
              <a:solidFill>
                <a:schemeClr val="bg2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</a:endParaRPr>
          </a:p>
        </p:txBody>
      </p:sp>
      <p:pic>
        <p:nvPicPr>
          <p:cNvPr id="3074" name="Picture 2" descr="Йозеф Бойс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9167" y="2177919"/>
            <a:ext cx="3734606" cy="549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604901" y="6924310"/>
            <a:ext cx="45111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https://www.wikiart.org/uk/artists-by-art-movement/performans#!#</a:t>
            </a:r>
            <a:r>
              <a:rPr lang="en-US" dirty="0" smtClean="0">
                <a:hlinkClick r:id="rId4"/>
              </a:rPr>
              <a:t>resultType:masonry</a:t>
            </a:r>
            <a:r>
              <a:rPr lang="uk-UA" dirty="0" smtClean="0"/>
              <a:t> </a:t>
            </a:r>
            <a:endParaRPr lang="ru-RU" dirty="0"/>
          </a:p>
        </p:txBody>
      </p:sp>
      <p:sp>
        <p:nvSpPr>
          <p:cNvPr id="12" name="Text 9"/>
          <p:cNvSpPr/>
          <p:nvPr/>
        </p:nvSpPr>
        <p:spPr>
          <a:xfrm>
            <a:off x="10016597" y="5999642"/>
            <a:ext cx="3650813" cy="100086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>
              <a:lnSpc>
                <a:spcPts val="3100"/>
              </a:lnSpc>
              <a:buNone/>
            </a:pPr>
            <a:r>
              <a:rPr lang="en-US" sz="2400" dirty="0" err="1" smtClean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WikiArt</a:t>
            </a:r>
            <a:r>
              <a:rPr lang="uk-UA" sz="2400" dirty="0" smtClean="0">
                <a:solidFill>
                  <a:srgbClr val="E2E6E9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 е</a:t>
            </a:r>
            <a:r>
              <a:rPr lang="uk-UA" sz="2400" dirty="0" smtClean="0">
                <a:solidFill>
                  <a:srgbClr val="E2E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нциклопедія </a:t>
            </a:r>
          </a:p>
          <a:p>
            <a:pPr marL="0" indent="0">
              <a:lnSpc>
                <a:spcPts val="3100"/>
              </a:lnSpc>
              <a:buNone/>
            </a:pPr>
            <a:r>
              <a:rPr lang="uk-UA" sz="2400" dirty="0" smtClean="0">
                <a:solidFill>
                  <a:srgbClr val="E2E6E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візуального мистецтва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9473979" y="2250666"/>
            <a:ext cx="462915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вистава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спектакль,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від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perform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— </a:t>
            </a:r>
            <a:endParaRPr lang="ru-RU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одна 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 форм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акціоністського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де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твором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вважають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дії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автора, за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якими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глядачі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спостерігають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режимі</a:t>
            </a: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реального часу</a:t>
            </a:r>
          </a:p>
        </p:txBody>
      </p:sp>
    </p:spTree>
    <p:extLst>
      <p:ext uri="{BB962C8B-B14F-4D97-AF65-F5344CB8AC3E}">
        <p14:creationId xmlns:p14="http://schemas.microsoft.com/office/powerpoint/2010/main" val="22203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381199" y="227927"/>
            <a:ext cx="5422702" cy="104140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>
              <a:lnSpc>
                <a:spcPts val="3000"/>
              </a:lnSpc>
            </a:pPr>
            <a:endParaRPr lang="uk-UA" sz="5400" dirty="0" smtClean="0">
              <a:solidFill>
                <a:srgbClr val="F5F0F0"/>
              </a:solidFill>
              <a:latin typeface="Arial" panose="020B0604020202020204" pitchFamily="34" charset="0"/>
              <a:ea typeface="Merriweather" pitchFamily="34" charset="-122"/>
              <a:cs typeface="Arial" panose="020B0604020202020204" pitchFamily="34" charset="0"/>
            </a:endParaRPr>
          </a:p>
          <a:p>
            <a:pPr>
              <a:lnSpc>
                <a:spcPts val="3000"/>
              </a:lnSpc>
            </a:pPr>
            <a:r>
              <a:rPr lang="en-US" sz="5400" dirty="0" smtClean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Performance </a:t>
            </a:r>
            <a:r>
              <a:rPr lang="en-US" sz="5400" dirty="0">
                <a:solidFill>
                  <a:srgbClr val="F5F0F0"/>
                </a:solidFill>
                <a:latin typeface="Arial" panose="020B0604020202020204" pitchFamily="34" charset="0"/>
                <a:ea typeface="Merriweather" pitchFamily="34" charset="-122"/>
                <a:cs typeface="Arial" panose="020B0604020202020204" pitchFamily="34" charset="0"/>
              </a:rPr>
              <a:t>Art</a:t>
            </a:r>
            <a:endParaRPr lang="en-US" sz="5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 7"/>
          <p:cNvSpPr/>
          <p:nvPr/>
        </p:nvSpPr>
        <p:spPr>
          <a:xfrm>
            <a:off x="863798" y="2660956"/>
            <a:ext cx="3085386" cy="38552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>
              <a:lnSpc>
                <a:spcPts val="3000"/>
              </a:lnSpc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81199" y="1269327"/>
            <a:ext cx="13497361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3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тематикою</a:t>
            </a:r>
            <a:r>
              <a:rPr lang="ru-RU" altLang="ru-RU" sz="36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36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Соціальний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Орієнтований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на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соціальні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проблеми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нерівність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дискримінація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екологічні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Часто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використовується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як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інструмент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підвищення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обізнаності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залучення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громадськості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обговорення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важливих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питань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3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  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Політичний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Використовується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вираження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політичних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поглядів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протесту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сатиру.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Може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бути як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індивідуальним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так і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колективним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4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                                                                       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Феміністичний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Досліджує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питання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гендерної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рівності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ролі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жінки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суспільстві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стереотипів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b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alt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  <a:hlinkClick r:id="rId5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                           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Релігійний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sz="2400" b="1" i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перформанс</a:t>
            </a:r>
            <a:r>
              <a:rPr lang="ru-RU" altLang="ru-RU" sz="2400" b="1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Використовує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релігійні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символи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та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ритуали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створення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altLang="ru-RU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мистецтва</a:t>
            </a:r>
            <a:r>
              <a:rPr lang="ru-RU" alt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8814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fade thruBlk="1"/>
      </p:transition>
    </mc:Choice>
    <mc:Fallback xmlns="">
      <p:transition spd="slow">
        <p:fade thruBlk="1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348</TotalTime>
  <Words>942</Words>
  <Application>Microsoft Office PowerPoint</Application>
  <PresentationFormat>Произвольный</PresentationFormat>
  <Paragraphs>206</Paragraphs>
  <Slides>23</Slides>
  <Notes>20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9" baseType="lpstr">
      <vt:lpstr>Arial</vt:lpstr>
      <vt:lpstr>Merriweather</vt:lpstr>
      <vt:lpstr>Roboto</vt:lpstr>
      <vt:lpstr>Calibri</vt:lpstr>
      <vt:lpstr>Arial Black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User</cp:lastModifiedBy>
  <cp:revision>104</cp:revision>
  <dcterms:created xsi:type="dcterms:W3CDTF">2024-12-27T09:33:50Z</dcterms:created>
  <dcterms:modified xsi:type="dcterms:W3CDTF">2025-01-16T11:56:15Z</dcterms:modified>
</cp:coreProperties>
</file>